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344" r:id="rId5"/>
    <p:sldId id="347" r:id="rId6"/>
    <p:sldId id="348" r:id="rId7"/>
    <p:sldId id="319" r:id="rId8"/>
    <p:sldId id="345" r:id="rId9"/>
    <p:sldId id="263" r:id="rId10"/>
    <p:sldId id="324" r:id="rId11"/>
    <p:sldId id="349" r:id="rId12"/>
    <p:sldId id="326" r:id="rId13"/>
    <p:sldId id="327" r:id="rId14"/>
    <p:sldId id="307" r:id="rId15"/>
    <p:sldId id="328" r:id="rId16"/>
    <p:sldId id="309" r:id="rId17"/>
    <p:sldId id="325" r:id="rId18"/>
    <p:sldId id="310" r:id="rId19"/>
    <p:sldId id="304" r:id="rId20"/>
    <p:sldId id="308" r:id="rId21"/>
    <p:sldId id="322" r:id="rId22"/>
    <p:sldId id="331" r:id="rId23"/>
    <p:sldId id="346" r:id="rId24"/>
    <p:sldId id="329" r:id="rId25"/>
    <p:sldId id="330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58"/>
    <p:restoredTop sz="94674"/>
  </p:normalViewPr>
  <p:slideViewPr>
    <p:cSldViewPr snapToGrid="0" snapToObjects="1">
      <p:cViewPr varScale="1">
        <p:scale>
          <a:sx n="168" d="100"/>
          <a:sy n="168" d="100"/>
        </p:scale>
        <p:origin x="-96" y="-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1B4E8-941E-334E-A4AE-CAA39F963306}" type="datetimeFigureOut">
              <a:rPr lang="en-US" smtClean="0"/>
              <a:t>9/27/18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37E29-4C4F-7D48-91CC-3B5298430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6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37E29-4C4F-7D48-91CC-3B5298430E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78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0E2F96-2643-284B-B333-C503803CA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32FC326-739E-0C4F-983D-702E48204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6050DE-FC7F-9945-8B1C-F8AF2F62C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CAE0-3F68-764D-B62D-2A15B83B68DC}" type="datetimeFigureOut">
              <a:rPr lang="en-US" smtClean="0"/>
              <a:t>9/27/18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B42CF5-CF80-974B-999F-82A17691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3D2498-8C85-954C-AFBD-654697FF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C76-5ED3-B043-A465-79B9025F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66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FEE29A-931A-A54F-BDA4-EB8398C02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8504F3-27D4-D942-9F8D-9D45F942F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7DEE9F-3141-BF4F-93BB-45A3F802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CAE0-3F68-764D-B62D-2A15B83B68DC}" type="datetimeFigureOut">
              <a:rPr lang="en-US" smtClean="0"/>
              <a:t>9/27/18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A51990-5B6C-4E46-83FF-7B843F73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92C552-FBAF-9141-A044-8D7C96A6F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C76-5ED3-B043-A465-79B9025F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80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52ABB3D-4262-B847-81BB-1322DFA056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3701869-8F95-B849-90C5-5D204B49F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4A5373-0B76-EC41-9BC0-CF7C6BE13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CAE0-3F68-764D-B62D-2A15B83B68DC}" type="datetimeFigureOut">
              <a:rPr lang="en-US" smtClean="0"/>
              <a:t>9/27/18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F8C16A-ABA5-E848-9D6B-9AC0AA9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55B7DA-0A9D-8946-93C7-DD3FD3A43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C76-5ED3-B043-A465-79B9025F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9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B1D77D-D4EF-C643-A02E-865C20631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0F67C7-BA14-BC4E-A4E3-DDB915DB0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939D2B-CC3D-4549-BFDA-0FB5181A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CAE0-3F68-764D-B62D-2A15B83B68DC}" type="datetimeFigureOut">
              <a:rPr lang="en-US" smtClean="0"/>
              <a:t>9/27/18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1EAF83-3AC7-3C42-9D51-29A40956E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D07C3C-4F19-E746-94BE-6D49CD59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C76-5ED3-B043-A465-79B9025F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21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8188D5-CE9B-6F4F-89D6-033EEE85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71ECB8-A15A-B545-A9BC-C840ECC47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5FE89A-3B75-8647-A12E-F95ECC0F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CAE0-3F68-764D-B62D-2A15B83B68DC}" type="datetimeFigureOut">
              <a:rPr lang="en-US" smtClean="0"/>
              <a:t>9/27/18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FF3824-8164-0046-B751-E8A04107A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1169C8-EC02-4F43-8F95-7B64B225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C76-5ED3-B043-A465-79B9025F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6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3396D2-735A-F74C-BF17-251EBB8AB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8CE4D9-D5A8-D948-BECA-09E2B2BF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E033B7-F3DF-8945-A088-6D73C0B1A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34AF8F-1242-BD49-83A5-726C769BC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CAE0-3F68-764D-B62D-2A15B83B68DC}" type="datetimeFigureOut">
              <a:rPr lang="en-US" smtClean="0"/>
              <a:t>9/27/18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AF987B-7985-7148-AB90-738619790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2D8D547-ABD5-3643-999C-D9A9C4F37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C76-5ED3-B043-A465-79B9025F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43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EAB256-AFF6-984A-95CF-9EE8F526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A8B14D-5CB3-3445-B4C6-0E6BD7AA0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6FD11B-66CB-B343-B03B-4D71C6EE4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994320B-A02F-C44D-BFAE-5509AB11B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98360D-32F4-1E40-8D5D-83987B7EF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69077C-659B-B940-8B38-DD4644903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CAE0-3F68-764D-B62D-2A15B83B68DC}" type="datetimeFigureOut">
              <a:rPr lang="en-US" smtClean="0"/>
              <a:t>9/27/18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0DDAAC-CE5F-3046-8DBF-0E4E28F9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BEF5D01-45B4-9B49-8591-EB2D0A9F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C76-5ED3-B043-A465-79B9025F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7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9944AA-5F46-6547-96E4-B351CA9BD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76F831-A99F-2B41-B5B9-96113D72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CAE0-3F68-764D-B62D-2A15B83B68DC}" type="datetimeFigureOut">
              <a:rPr lang="en-US" smtClean="0"/>
              <a:t>9/27/18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13516C6-DCB3-824A-AB9D-74A2B5B00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0470E77-6D9D-F64B-9894-AB1AF02A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C76-5ED3-B043-A465-79B9025F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32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210EE4D-CCC3-E24B-89FA-237A27C50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CAE0-3F68-764D-B62D-2A15B83B68DC}" type="datetimeFigureOut">
              <a:rPr lang="en-US" smtClean="0"/>
              <a:t>9/27/18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2E313EF-3637-3342-9495-94558453D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36B3A9-4D7F-1A43-B1CB-B915ED3D8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C76-5ED3-B043-A465-79B9025F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86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7D7CE1-0A15-5A43-8ED4-0E63BDE54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C546F3-C448-B145-8650-ABA9F03B5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41D3B9-C970-0B4C-8C29-F354BFE0C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475768-0615-924E-B751-391A480D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CAE0-3F68-764D-B62D-2A15B83B68DC}" type="datetimeFigureOut">
              <a:rPr lang="en-US" smtClean="0"/>
              <a:t>9/27/18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1B9A4F-6E1B-A141-85BB-794337C4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94313-440D-6842-8DF7-342AE823B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C76-5ED3-B043-A465-79B9025F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82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3C0432-5C3F-4147-B196-59428A643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54F26A-FF5A-5648-9BAF-C01F30056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81900D-D50B-1843-A3BF-FDAF1345F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1A59FA-0912-7145-8803-398F501F3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FCAE0-3F68-764D-B62D-2A15B83B68DC}" type="datetimeFigureOut">
              <a:rPr lang="en-US" smtClean="0"/>
              <a:t>9/27/18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4CD971-6D75-0E4C-A480-6CD1C52C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49D7D5-82F6-0745-A95D-E668B93D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6C76-5ED3-B043-A465-79B9025F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9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D03C94A-5252-6E44-BCC6-F806B9C7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9329AC-8C56-014E-9946-5B4BE1776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7A6EA9-D8C0-294E-92D8-C38E9E27C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FCAE0-3F68-764D-B62D-2A15B83B68DC}" type="datetimeFigureOut">
              <a:rPr lang="en-US" smtClean="0"/>
              <a:t>9/27/18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181AC9-E5DD-E948-A1F3-318AB7CFB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FCF0BB-D113-1148-93EF-52F158807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86C76-5ED3-B043-A465-79B9025FA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62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Relationship Id="rId3" Type="http://schemas.openxmlformats.org/officeDocument/2006/relationships/image" Target="../media/image44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Relationship Id="rId3" Type="http://schemas.openxmlformats.org/officeDocument/2006/relationships/image" Target="../media/image46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8BDC5D-5403-284B-9730-82CF2106B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4459"/>
            <a:ext cx="9144000" cy="2218491"/>
          </a:xfrm>
        </p:spPr>
        <p:txBody>
          <a:bodyPr/>
          <a:lstStyle/>
          <a:p>
            <a:r>
              <a:rPr lang="en-US" dirty="0"/>
              <a:t>From the Weissman Lab </a:t>
            </a:r>
            <a:br>
              <a:rPr lang="en-US" dirty="0"/>
            </a:br>
            <a:r>
              <a:rPr lang="en-US" dirty="0"/>
              <a:t>to Tibet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B81D08E-E536-B247-ACDC-8636E2C240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Robert Fox, MD., Ph.D.</a:t>
            </a:r>
          </a:p>
          <a:p>
            <a:r>
              <a:rPr lang="en-US" dirty="0"/>
              <a:t>Chairman of Rheumatology</a:t>
            </a:r>
          </a:p>
          <a:p>
            <a:r>
              <a:rPr lang="en-US" dirty="0"/>
              <a:t>Scripps Memorial Hospital and Research Institute</a:t>
            </a:r>
          </a:p>
          <a:p>
            <a:r>
              <a:rPr lang="en-US" dirty="0"/>
              <a:t>La Jolla, CA</a:t>
            </a:r>
          </a:p>
        </p:txBody>
      </p:sp>
    </p:spTree>
    <p:extLst>
      <p:ext uri="{BB962C8B-B14F-4D97-AF65-F5344CB8AC3E}">
        <p14:creationId xmlns:p14="http://schemas.microsoft.com/office/powerpoint/2010/main" val="85297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2F9337-6FD8-FC41-ABD4-98908893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Tibet is controlled by China (like it or not)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E579AC-5FAF-E441-AA24-1FD2613FF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the endangered herbs are grown in </a:t>
            </a:r>
            <a:r>
              <a:rPr lang="en-US" dirty="0" err="1"/>
              <a:t>Tibetal</a:t>
            </a:r>
            <a:r>
              <a:rPr lang="en-US" dirty="0"/>
              <a:t> Buddhist Monasteries at the base of Himalayas</a:t>
            </a:r>
          </a:p>
          <a:p>
            <a:r>
              <a:rPr lang="en-US" dirty="0"/>
              <a:t>Since China was killing the Monks and destroying their books then, Tibetan </a:t>
            </a:r>
            <a:r>
              <a:rPr lang="en-US" dirty="0" err="1"/>
              <a:t>buddhists</a:t>
            </a:r>
            <a:r>
              <a:rPr lang="en-US" dirty="0"/>
              <a:t> were justifiably wary of the Chinese intentions</a:t>
            </a:r>
          </a:p>
          <a:p>
            <a:r>
              <a:rPr lang="en-US" dirty="0"/>
              <a:t>No Chinese were allowed on the expedition by the monks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95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C801B4-2F16-C940-8460-FF153C0AC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Little Expedition to the Jade Valley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E010C9-19E6-1B4E-A386-72995E76C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Thus, a group including an American physician (me), </a:t>
            </a:r>
          </a:p>
          <a:p>
            <a:r>
              <a:rPr lang="en-US" dirty="0"/>
              <a:t>4 ethnic Tibetan female nurses as interpreters for different dialects,  </a:t>
            </a:r>
          </a:p>
          <a:p>
            <a:r>
              <a:rPr lang="en-US" dirty="0"/>
              <a:t>4 English botanists (who the Tibetans specified had to be gay), and  </a:t>
            </a:r>
          </a:p>
          <a:p>
            <a:r>
              <a:rPr lang="en-US" dirty="0"/>
              <a:t>6 </a:t>
            </a:r>
            <a:r>
              <a:rPr lang="en-US" dirty="0" err="1"/>
              <a:t>sherpa’s</a:t>
            </a:r>
            <a:r>
              <a:rPr lang="en-US" dirty="0"/>
              <a:t> (carrying our equipment for DNA extraction or cell freezing equipment) started up the “Silk Road”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56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BB76AF-9B06-7447-AD8B-41AF31128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Destination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3334DF-C750-6B47-82F3-6E6D4182E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Jade Mountain Valley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55AC59-0C8F-0B45-8CCA-FCDE5A10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9197" y="2470864"/>
            <a:ext cx="3586099" cy="359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jade mountains.jpeg">
            <a:extLst>
              <a:ext uri="{FF2B5EF4-FFF2-40B4-BE49-F238E27FC236}">
                <a16:creationId xmlns:a16="http://schemas.microsoft.com/office/drawing/2014/main" xmlns="" id="{564F673B-CF36-2E44-B4DD-148635448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1448" y="581883"/>
            <a:ext cx="4343400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85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316B12-F340-A948-B7C2-81CBC4CB2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746" y="768096"/>
            <a:ext cx="10486053" cy="540886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We started at the </a:t>
            </a:r>
            <a:br>
              <a:rPr lang="en-US"/>
            </a:br>
            <a:r>
              <a:rPr lang="en-US"/>
              <a:t>Traditional Medicine</a:t>
            </a:r>
            <a:br>
              <a:rPr lang="en-US"/>
            </a:br>
            <a:r>
              <a:rPr lang="en-US"/>
              <a:t>Hospital at </a:t>
            </a:r>
            <a:r>
              <a:rPr lang="en-US" err="1"/>
              <a:t>Hutiox</a:t>
            </a:r>
            <a:r>
              <a:rPr lang="en-US"/>
              <a:t> and </a:t>
            </a:r>
          </a:p>
          <a:p>
            <a:pPr marL="0" indent="0">
              <a:buNone/>
            </a:pPr>
            <a:r>
              <a:rPr lang="en-US"/>
              <a:t>they were our interpreters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7540320-59A0-D446-9AC4-38A570CBB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191" y="618284"/>
            <a:ext cx="6001721" cy="555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D86B8D21-A282-394D-824B-EB8863F43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746" y="2617979"/>
            <a:ext cx="4067175" cy="355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586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xmlns="" id="{86D4E250-3C17-2842-8CAF-6A3C635C97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96022" y="229394"/>
            <a:ext cx="8229600" cy="1144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altLang="en-US" sz="3600"/>
              <a:t>Typical Buddhist </a:t>
            </a:r>
            <a:r>
              <a:rPr lang="en-US" altLang="en-US" sz="3600" err="1"/>
              <a:t>Monastary</a:t>
            </a:r>
            <a:r>
              <a:rPr lang="en-US" altLang="en-US" sz="3600"/>
              <a:t> appears out of a mountainside and its medicinal garden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xmlns="" id="{6C6556BD-7697-304D-9743-92CF13DD0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291" y="1429062"/>
            <a:ext cx="3722687" cy="230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xmlns="" id="{FED8960A-A319-FD42-8800-5F59E644E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88" y="4092154"/>
            <a:ext cx="4202112" cy="233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>
            <a:extLst>
              <a:ext uri="{FF2B5EF4-FFF2-40B4-BE49-F238E27FC236}">
                <a16:creationId xmlns:a16="http://schemas.microsoft.com/office/drawing/2014/main" xmlns="" id="{5130442B-07A1-9344-9789-D9B4BCD4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4802" y="3737659"/>
            <a:ext cx="4114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2">
            <a:extLst>
              <a:ext uri="{FF2B5EF4-FFF2-40B4-BE49-F238E27FC236}">
                <a16:creationId xmlns:a16="http://schemas.microsoft.com/office/drawing/2014/main" xmlns="" id="{C6F140FD-4626-CC45-94A9-9E39A92BD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512592"/>
            <a:ext cx="3962400" cy="290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Box 9">
            <a:extLst>
              <a:ext uri="{FF2B5EF4-FFF2-40B4-BE49-F238E27FC236}">
                <a16:creationId xmlns:a16="http://schemas.microsoft.com/office/drawing/2014/main" xmlns="" id="{61F543B8-B4F5-D64D-8C5B-2045B94F8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581776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9pPr>
          </a:lstStyle>
          <a:p>
            <a:pPr eaLnBrk="1" hangingPunct="1"/>
            <a:r>
              <a:rPr lang="en-US" altLang="en-US"/>
              <a:t>Slide 13</a:t>
            </a:r>
          </a:p>
        </p:txBody>
      </p:sp>
    </p:spTree>
    <p:extLst>
      <p:ext uri="{BB962C8B-B14F-4D97-AF65-F5344CB8AC3E}">
        <p14:creationId xmlns:p14="http://schemas.microsoft.com/office/powerpoint/2010/main" val="2206727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7F015-7E44-8D46-AE2C-0A02702A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/>
              <a:t>A Monk would meet us at entrance and had to ask permission of Head Abbot to let us enter.  </a:t>
            </a:r>
            <a:br>
              <a:rPr lang="en-US" sz="4000"/>
            </a:br>
            <a:r>
              <a:rPr lang="en-US" sz="4000"/>
              <a:t>I loved the cell phones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CDFF084-FCA0-0A43-A28E-C67437F91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20" y="2165250"/>
            <a:ext cx="5592080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D25C0F-67F3-8841-B9C5-E1ABDF950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06" y="1875883"/>
            <a:ext cx="4920915" cy="453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63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xmlns="" id="{997592F0-BFFA-A249-9C2D-148B0565A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3644" y="1070311"/>
            <a:ext cx="442277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>
            <a:extLst>
              <a:ext uri="{FF2B5EF4-FFF2-40B4-BE49-F238E27FC236}">
                <a16:creationId xmlns:a16="http://schemas.microsoft.com/office/drawing/2014/main" xmlns="" id="{61EFB663-620F-B141-B2CC-CE17B31DF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7570" y="4151084"/>
            <a:ext cx="2502298" cy="266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>
            <a:extLst>
              <a:ext uri="{FF2B5EF4-FFF2-40B4-BE49-F238E27FC236}">
                <a16:creationId xmlns:a16="http://schemas.microsoft.com/office/drawing/2014/main" xmlns="" id="{2E7F3B9D-6900-3548-A9DB-83439912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5440" y="967373"/>
            <a:ext cx="39274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>
            <a:extLst>
              <a:ext uri="{FF2B5EF4-FFF2-40B4-BE49-F238E27FC236}">
                <a16:creationId xmlns:a16="http://schemas.microsoft.com/office/drawing/2014/main" xmlns="" id="{23C8585D-BAD2-1C47-92C5-566F4E22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5733" y="3808207"/>
            <a:ext cx="4306887" cy="272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BF2D26-B2C3-7D4B-ACC7-9EE4F0D8ADB1}"/>
              </a:ext>
            </a:extLst>
          </p:cNvPr>
          <p:cNvSpPr txBox="1"/>
          <p:nvPr/>
        </p:nvSpPr>
        <p:spPr>
          <a:xfrm>
            <a:off x="2658979" y="385011"/>
            <a:ext cx="6290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Most of the herbs are collected and seeds sorted by local women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6AC4AE-7A10-1D4C-978E-AE74A802146E}"/>
              </a:ext>
            </a:extLst>
          </p:cNvPr>
          <p:cNvSpPr txBox="1"/>
          <p:nvPr/>
        </p:nvSpPr>
        <p:spPr>
          <a:xfrm>
            <a:off x="9216189" y="4559968"/>
            <a:ext cx="2020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Various insect parts</a:t>
            </a:r>
          </a:p>
          <a:p>
            <a:r>
              <a:rPr lang="en-US"/>
              <a:t>Are also collected</a:t>
            </a:r>
          </a:p>
          <a:p>
            <a:r>
              <a:rPr lang="en-US"/>
              <a:t>For the medicines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8DA96A-93D7-274F-B147-E7BA10B105E0}"/>
              </a:ext>
            </a:extLst>
          </p:cNvPr>
          <p:cNvSpPr txBox="1"/>
          <p:nvPr/>
        </p:nvSpPr>
        <p:spPr>
          <a:xfrm>
            <a:off x="1323189" y="3291839"/>
            <a:ext cx="381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One of our botanists finding seed pods</a:t>
            </a:r>
          </a:p>
        </p:txBody>
      </p:sp>
    </p:spTree>
    <p:extLst>
      <p:ext uri="{BB962C8B-B14F-4D97-AF65-F5344CB8AC3E}">
        <p14:creationId xmlns:p14="http://schemas.microsoft.com/office/powerpoint/2010/main" val="3040458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0D3245-39C1-274C-AB69-762D3D660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/>
              <a:t>Back in the Villages, my job was to interview the local shaman and doctors about the diseases treated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9DD38F-B43B-CC49-B33F-E2EEB6E62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Writing out his special recipe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D912C38-56F3-E648-88BF-397897DD9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595" y="2667352"/>
            <a:ext cx="3598862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C6AB4F97-12CD-5C46-A11C-77DA42576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825625"/>
            <a:ext cx="4517985" cy="508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058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xmlns="" id="{0633AE21-E534-D344-A530-9CC8264CC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9413" y="712789"/>
            <a:ext cx="4341812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xmlns="" id="{0B711E8B-F698-794C-A822-89866B353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9851" y="782638"/>
            <a:ext cx="207962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>
            <a:extLst>
              <a:ext uri="{FF2B5EF4-FFF2-40B4-BE49-F238E27FC236}">
                <a16:creationId xmlns:a16="http://schemas.microsoft.com/office/drawing/2014/main" xmlns="" id="{8E4A73F1-6719-8D44-8EC9-128AFFA9F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3721084"/>
            <a:ext cx="2543176" cy="292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>
            <a:extLst>
              <a:ext uri="{FF2B5EF4-FFF2-40B4-BE49-F238E27FC236}">
                <a16:creationId xmlns:a16="http://schemas.microsoft.com/office/drawing/2014/main" xmlns="" id="{27C7B5A2-D49C-A04B-9772-619F42590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538" y="4079875"/>
            <a:ext cx="3541712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D3FE4C-1C02-4144-A541-3DA5150B8A53}"/>
              </a:ext>
            </a:extLst>
          </p:cNvPr>
          <p:cNvSpPr txBox="1"/>
          <p:nvPr/>
        </p:nvSpPr>
        <p:spPr>
          <a:xfrm>
            <a:off x="438539" y="797276"/>
            <a:ext cx="19874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Local doctors in the villages were extremely helpful and explained the herbs they were using—such as the IV for the leg wound</a:t>
            </a:r>
          </a:p>
          <a:p>
            <a:endParaRPr lang="en-US"/>
          </a:p>
          <a:p>
            <a:r>
              <a:rPr lang="en-US"/>
              <a:t>Things like </a:t>
            </a:r>
            <a:r>
              <a:rPr lang="en-US" err="1"/>
              <a:t>Hanuka</a:t>
            </a:r>
            <a:r>
              <a:rPr lang="en-US"/>
              <a:t> honey (where bee eats toxic </a:t>
            </a:r>
            <a:r>
              <a:rPr lang="en-US" err="1"/>
              <a:t>tetri</a:t>
            </a:r>
            <a:r>
              <a:rPr lang="en-US"/>
              <a:t> leaves and converts to medicinal effective) were known for generations and only now discovered in West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A417D128-C8B4-F94C-B317-EBCE8909D09F}"/>
              </a:ext>
            </a:extLst>
          </p:cNvPr>
          <p:cNvCxnSpPr/>
          <p:nvPr/>
        </p:nvCxnSpPr>
        <p:spPr>
          <a:xfrm flipH="1" flipV="1">
            <a:off x="4304114" y="7342188"/>
            <a:ext cx="466530" cy="294918"/>
          </a:xfrm>
          <a:prstGeom prst="straightConnector1">
            <a:avLst/>
          </a:prstGeom>
          <a:ln w="158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ight Arrow 4">
            <a:extLst>
              <a:ext uri="{FF2B5EF4-FFF2-40B4-BE49-F238E27FC236}">
                <a16:creationId xmlns:a16="http://schemas.microsoft.com/office/drawing/2014/main" xmlns="" id="{93BD49BC-AAD0-2E4B-9B06-15B2C3D1BB36}"/>
              </a:ext>
            </a:extLst>
          </p:cNvPr>
          <p:cNvSpPr/>
          <p:nvPr/>
        </p:nvSpPr>
        <p:spPr>
          <a:xfrm rot="12365256" flipV="1">
            <a:off x="3776708" y="3931821"/>
            <a:ext cx="918944" cy="296108"/>
          </a:xfrm>
          <a:prstGeom prst="rightArrow">
            <a:avLst>
              <a:gd name="adj1" fmla="val 50000"/>
              <a:gd name="adj2" fmla="val 459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38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xmlns="" id="{0026D735-3A84-CC45-B75A-0F855572E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373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xmlns="" id="{88D3F076-A3E4-DE4E-8448-978E8C98B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7926" y="457200"/>
            <a:ext cx="35718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>
            <a:extLst>
              <a:ext uri="{FF2B5EF4-FFF2-40B4-BE49-F238E27FC236}">
                <a16:creationId xmlns:a16="http://schemas.microsoft.com/office/drawing/2014/main" xmlns="" id="{ACBDCCE5-7781-E740-B8AC-D35B71AAC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4114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>
            <a:extLst>
              <a:ext uri="{FF2B5EF4-FFF2-40B4-BE49-F238E27FC236}">
                <a16:creationId xmlns:a16="http://schemas.microsoft.com/office/drawing/2014/main" xmlns="" id="{8DC26B45-72B2-6941-A4E7-D293D1F59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3505200"/>
            <a:ext cx="3886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D00136C-7F4B-5B44-A3AB-6B2CAEBC9D37}"/>
              </a:ext>
            </a:extLst>
          </p:cNvPr>
          <p:cNvSpPr txBox="1"/>
          <p:nvPr/>
        </p:nvSpPr>
        <p:spPr>
          <a:xfrm>
            <a:off x="481263" y="1296769"/>
            <a:ext cx="1467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Local herbalist who</a:t>
            </a:r>
          </a:p>
          <a:p>
            <a:r>
              <a:rPr lang="en-US"/>
              <a:t>Compounded the herbs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4B145B-F5B2-564B-8C9D-0BBE34F82C94}"/>
              </a:ext>
            </a:extLst>
          </p:cNvPr>
          <p:cNvSpPr txBox="1"/>
          <p:nvPr/>
        </p:nvSpPr>
        <p:spPr>
          <a:xfrm>
            <a:off x="10142621" y="2298032"/>
            <a:ext cx="1455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Particular</a:t>
            </a:r>
          </a:p>
          <a:p>
            <a:pPr algn="ctr"/>
            <a:r>
              <a:rPr lang="en-US"/>
              <a:t>herbal seeds</a:t>
            </a:r>
          </a:p>
          <a:p>
            <a:pPr algn="ctr"/>
            <a:r>
              <a:rPr lang="en-US"/>
              <a:t>and a </a:t>
            </a:r>
          </a:p>
          <a:p>
            <a:pPr algn="ctr"/>
            <a:r>
              <a:rPr lang="en-US"/>
              <a:t>collection of</a:t>
            </a:r>
          </a:p>
          <a:p>
            <a:pPr algn="ctr"/>
            <a:r>
              <a:rPr lang="en-US"/>
              <a:t>Mushroom</a:t>
            </a:r>
          </a:p>
          <a:p>
            <a:pPr algn="ctr"/>
            <a:r>
              <a:rPr lang="en-US"/>
              <a:t>He used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B6FD0A-4214-AE43-A727-62B237E68B1F}"/>
              </a:ext>
            </a:extLst>
          </p:cNvPr>
          <p:cNvSpPr txBox="1"/>
          <p:nvPr/>
        </p:nvSpPr>
        <p:spPr>
          <a:xfrm>
            <a:off x="324851" y="3970420"/>
            <a:ext cx="1624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One of </a:t>
            </a:r>
          </a:p>
          <a:p>
            <a:r>
              <a:rPr lang="en-US"/>
              <a:t>Our botanists</a:t>
            </a:r>
          </a:p>
          <a:p>
            <a:r>
              <a:rPr lang="en-US"/>
              <a:t>As they get ready to compound the medicine</a:t>
            </a:r>
          </a:p>
        </p:txBody>
      </p:sp>
    </p:spTree>
    <p:extLst>
      <p:ext uri="{BB962C8B-B14F-4D97-AF65-F5344CB8AC3E}">
        <p14:creationId xmlns:p14="http://schemas.microsoft.com/office/powerpoint/2010/main" val="100395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F2FE3A-0EF7-CD42-9613-FD2636C30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Happy Birthday Irv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DF88B13-81A1-0147-8BF9-8930751FA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6992" y="1759169"/>
            <a:ext cx="4143248" cy="4353222"/>
          </a:xfrm>
        </p:spPr>
      </p:pic>
    </p:spTree>
    <p:extLst>
      <p:ext uri="{BB962C8B-B14F-4D97-AF65-F5344CB8AC3E}">
        <p14:creationId xmlns:p14="http://schemas.microsoft.com/office/powerpoint/2010/main" val="3805150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xmlns="" id="{C91638F8-A99F-7E45-889A-4268030C3B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4589" y="168442"/>
            <a:ext cx="4672263" cy="7459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altLang="en-US" sz="3200"/>
              <a:t>Showing us her herbs and lizards</a:t>
            </a: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xmlns="" id="{A7F324C6-C0EA-0745-8ED7-09FF787F1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324601" y="3048001"/>
            <a:ext cx="30083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>
            <a:extLst>
              <a:ext uri="{FF2B5EF4-FFF2-40B4-BE49-F238E27FC236}">
                <a16:creationId xmlns:a16="http://schemas.microsoft.com/office/drawing/2014/main" xmlns="" id="{606BD0A0-A09B-ED41-870A-ECC2F8DB0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8589" y="304800"/>
            <a:ext cx="53435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>
            <a:extLst>
              <a:ext uri="{FF2B5EF4-FFF2-40B4-BE49-F238E27FC236}">
                <a16:creationId xmlns:a16="http://schemas.microsoft.com/office/drawing/2014/main" xmlns="" id="{61054F56-A6FB-0541-9BC4-55CBB9F89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1" y="1165226"/>
            <a:ext cx="30083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64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xmlns="" id="{0918C7DA-8BAF-174E-B8CC-68E5292530C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3200"/>
              <a:t>Summary: From Traditional Herbs to Throughput screening</a:t>
            </a:r>
          </a:p>
        </p:txBody>
      </p:sp>
      <p:pic>
        <p:nvPicPr>
          <p:cNvPr id="21507" name="Picture 3" descr="collecting roots and sap of herbs.tiff">
            <a:extLst>
              <a:ext uri="{FF2B5EF4-FFF2-40B4-BE49-F238E27FC236}">
                <a16:creationId xmlns:a16="http://schemas.microsoft.com/office/drawing/2014/main" xmlns="" id="{A4324342-AE2D-4543-AD5A-925A4EDB7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5299" y="1027906"/>
            <a:ext cx="4876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Content Placeholder 6" descr="preparation of herbal extract.tiff">
            <a:extLst>
              <a:ext uri="{FF2B5EF4-FFF2-40B4-BE49-F238E27FC236}">
                <a16:creationId xmlns:a16="http://schemas.microsoft.com/office/drawing/2014/main" xmlns="" id="{6A46CC91-0897-0A42-BD8F-BD1983BB9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805" b="-27805"/>
          <a:stretch>
            <a:fillRect/>
          </a:stretch>
        </p:blipFill>
        <p:spPr bwMode="auto">
          <a:xfrm>
            <a:off x="1981200" y="2959451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104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B352E9-CC23-B74F-B9B7-F739699AF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Happy Birthday--Irv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BFEB8F-09B6-AD4C-AEE6-D0F93ECE2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Irv, thanks for not letting me quit research mixed with medicine</a:t>
            </a:r>
          </a:p>
          <a:p>
            <a:r>
              <a:rPr lang="en-US" dirty="0"/>
              <a:t>Thanks to </a:t>
            </a:r>
            <a:r>
              <a:rPr lang="en-US" dirty="0" err="1"/>
              <a:t>Libusch</a:t>
            </a:r>
            <a:r>
              <a:rPr lang="en-US" dirty="0"/>
              <a:t>, Anne, and all the fellows in Weisman lab that taught me a few tools that allowed me to escape the mouse house</a:t>
            </a:r>
          </a:p>
          <a:p>
            <a:r>
              <a:rPr lang="en-US" dirty="0"/>
              <a:t>Thanks to the Weissman alumni that continue to inspire me with your brilliance</a:t>
            </a:r>
          </a:p>
        </p:txBody>
      </p:sp>
    </p:spTree>
    <p:extLst>
      <p:ext uri="{BB962C8B-B14F-4D97-AF65-F5344CB8AC3E}">
        <p14:creationId xmlns:p14="http://schemas.microsoft.com/office/powerpoint/2010/main" val="3346331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6265E-B41A-2242-AB69-3F47D6C82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476B00-5B16-A644-9DEF-5343034C5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18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C299F3-7191-B847-98CB-82D657DC0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2215F2-C001-8048-9927-9BAF11628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 am Rheumatology Editor for UpToDate—the most widely read medical textbook in the world</a:t>
            </a:r>
          </a:p>
          <a:p>
            <a:r>
              <a:rPr lang="en-US"/>
              <a:t>It is available in 140 countries and in 102 languages</a:t>
            </a:r>
          </a:p>
          <a:p>
            <a:r>
              <a:rPr lang="en-US"/>
              <a:t>With Artificial Intelligence Lab at MIT, we are adapting diagnostic algorithms in UpToDate to technology and medications available</a:t>
            </a:r>
          </a:p>
          <a:p>
            <a:r>
              <a:rPr lang="en-US"/>
              <a:t>So our goal is to train doctors and especially “shamans” to use web related resources</a:t>
            </a:r>
          </a:p>
        </p:txBody>
      </p:sp>
    </p:spTree>
    <p:extLst>
      <p:ext uri="{BB962C8B-B14F-4D97-AF65-F5344CB8AC3E}">
        <p14:creationId xmlns:p14="http://schemas.microsoft.com/office/powerpoint/2010/main" val="2784728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CCE271-27EE-1340-B350-3F43E9570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Medications usually lack “distribution”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2C679B-8ED2-5B4F-9542-AE322DEE1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With </a:t>
            </a:r>
            <a:r>
              <a:rPr lang="en-US" err="1"/>
              <a:t>Beachey</a:t>
            </a:r>
            <a:r>
              <a:rPr lang="en-US"/>
              <a:t> lab at Scripps—trying to modify common drugs (such as antibiotics) into plants that can be be brewed as a “tea”</a:t>
            </a:r>
          </a:p>
          <a:p>
            <a:r>
              <a:rPr lang="en-US"/>
              <a:t>Shaman are quite adept at “cooking” precisely</a:t>
            </a:r>
          </a:p>
          <a:p>
            <a:r>
              <a:rPr lang="en-US"/>
              <a:t>Each region has its own indigenous plants and herbs—the challenge is to maintain the ability to keep stability during extraction</a:t>
            </a:r>
          </a:p>
          <a:p>
            <a:r>
              <a:rPr lang="en-US"/>
              <a:t>We now have a division of “Needs for Underserved Children”</a:t>
            </a:r>
          </a:p>
        </p:txBody>
      </p:sp>
    </p:spTree>
    <p:extLst>
      <p:ext uri="{BB962C8B-B14F-4D97-AF65-F5344CB8AC3E}">
        <p14:creationId xmlns:p14="http://schemas.microsoft.com/office/powerpoint/2010/main" val="3540070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45365D-B327-4B43-98B1-AF83B0F9D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 those who want to see a few photo’s of other places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593EAA-84D7-1C46-B076-5AF4D9AF8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1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2B664-2426-394B-A08A-6F2FE6B44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01343" cy="1083665"/>
          </a:xfrm>
        </p:spPr>
        <p:txBody>
          <a:bodyPr>
            <a:normAutofit fontScale="90000"/>
          </a:bodyPr>
          <a:lstStyle/>
          <a:p>
            <a:r>
              <a:rPr lang="en-US"/>
              <a:t>Jerusalem at height </a:t>
            </a:r>
            <a:br>
              <a:rPr lang="en-US"/>
            </a:br>
            <a:r>
              <a:rPr lang="en-US"/>
              <a:t>of bombing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C47DBC5-0B6C-5248-9B9D-CEF672ECB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87" y="1757548"/>
            <a:ext cx="5894394" cy="3657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A8E621-0B7A-0245-BFCF-9DF96FF3F3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418" y="712520"/>
            <a:ext cx="5176582" cy="592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39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58D4D9-2453-BC42-90A4-B09075060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62" y="365125"/>
            <a:ext cx="11293434" cy="964911"/>
          </a:xfrm>
        </p:spPr>
        <p:txBody>
          <a:bodyPr>
            <a:normAutofit fontScale="90000"/>
          </a:bodyPr>
          <a:lstStyle/>
          <a:p>
            <a:r>
              <a:rPr lang="en-US"/>
              <a:t>Yellow names are Israeli and White are Palestinians</a:t>
            </a:r>
            <a:br>
              <a:rPr lang="en-US"/>
            </a:br>
            <a:r>
              <a:rPr lang="en-US"/>
              <a:t>(patients on ventilators were put on Medicine Service)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94B05ED-6EC7-924C-9250-6BE09F80E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306" y="1437398"/>
            <a:ext cx="7695211" cy="5420602"/>
          </a:xfrm>
        </p:spPr>
      </p:pic>
    </p:spTree>
    <p:extLst>
      <p:ext uri="{BB962C8B-B14F-4D97-AF65-F5344CB8AC3E}">
        <p14:creationId xmlns:p14="http://schemas.microsoft.com/office/powerpoint/2010/main" val="893969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C3413D-FFBD-6C43-B7F0-9B4662D4E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505"/>
            <a:ext cx="5716979" cy="1548184"/>
          </a:xfrm>
        </p:spPr>
        <p:txBody>
          <a:bodyPr>
            <a:normAutofit fontScale="90000"/>
          </a:bodyPr>
          <a:lstStyle/>
          <a:p>
            <a:r>
              <a:rPr lang="en-US"/>
              <a:t>In Southern India-using PCR to check for drug resistant TBC (at RIF locus)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EB84D03-9E5E-4C4F-BEF1-F3451D73A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37500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60E348-32E7-D34C-A368-4C679B7177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343" y="365124"/>
            <a:ext cx="5143500" cy="640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68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F57705-C4B2-4948-A08C-E3AA9D8C3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was in Weissman lab until 1980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7F81B7-392B-F546-8769-97E10C3B5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Arrived as arrogant MD-PhD (Harvard) and Chief Resident (Stanford)</a:t>
            </a:r>
          </a:p>
          <a:p>
            <a:r>
              <a:rPr lang="en-US" dirty="0"/>
              <a:t>Irv told me that if I </a:t>
            </a:r>
            <a:r>
              <a:rPr lang="en-US" u="sng" dirty="0"/>
              <a:t>listened</a:t>
            </a:r>
            <a:r>
              <a:rPr lang="en-US" dirty="0"/>
              <a:t> to </a:t>
            </a:r>
            <a:r>
              <a:rPr lang="en-US" dirty="0" err="1"/>
              <a:t>Labusch</a:t>
            </a:r>
            <a:r>
              <a:rPr lang="en-US" dirty="0"/>
              <a:t> and Anne- that I might just learn enough to survive 2 years in his lab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356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28D87A-F987-B441-B590-E9B92634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Typical Indian Emergency Room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ED8B64E-6AAD-DE45-A525-9E5747A1D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143" y="1690688"/>
            <a:ext cx="6549703" cy="4351338"/>
          </a:xfrm>
        </p:spPr>
      </p:pic>
    </p:spTree>
    <p:extLst>
      <p:ext uri="{BB962C8B-B14F-4D97-AF65-F5344CB8AC3E}">
        <p14:creationId xmlns:p14="http://schemas.microsoft.com/office/powerpoint/2010/main" val="1838922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E0575F-C966-BC4A-B70B-94968313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373C83D-03B5-A04D-8D8B-D5E0EFAE5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2238" y="2484120"/>
            <a:ext cx="5979762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D9A04E-64AB-7D4B-AA5D-3BBD7605B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9171"/>
            <a:ext cx="6008914" cy="61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79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97B1F7-B5F3-3F40-B1A1-9079146E6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6830FB4-452D-0649-8AB5-1DCE3CCF7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686" y="2098675"/>
            <a:ext cx="606136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05B674-79A1-644E-80A5-B8FF3612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180" y="571500"/>
            <a:ext cx="539585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73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4DD853-543B-884F-96DA-DABB3605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of our helpers and the WHO director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AF6A147-4429-4A43-8DF8-92DB07892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568" y="1980005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F7C967-BA8E-BF41-83B1-321CB4657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198" y="2286742"/>
            <a:ext cx="22987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3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2DD17B-0756-D047-9613-4CC309878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But at the end of my time at Stanford in 1980,</a:t>
            </a:r>
            <a:br>
              <a:rPr lang="en-US" sz="2800" dirty="0"/>
            </a:br>
            <a:r>
              <a:rPr lang="en-US" sz="2800" dirty="0"/>
              <a:t>I was totally disgusted </a:t>
            </a:r>
            <a:br>
              <a:rPr lang="en-US" sz="2800" dirty="0"/>
            </a:br>
            <a:r>
              <a:rPr lang="en-US" sz="2800" dirty="0"/>
              <a:t>with the politics of universities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847654-534A-BB43-A587-9A3880518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 had decided to quit universities and I had made plans to work on a remote part of the Navajo reservation with the public health service</a:t>
            </a:r>
          </a:p>
          <a:p>
            <a:r>
              <a:rPr lang="en-US" dirty="0"/>
              <a:t>On his own, Irv contacted his Frank Dixon and his cousin (Richard Lerner) at Scripps—so thank you again</a:t>
            </a:r>
          </a:p>
        </p:txBody>
      </p:sp>
    </p:spTree>
    <p:extLst>
      <p:ext uri="{BB962C8B-B14F-4D97-AF65-F5344CB8AC3E}">
        <p14:creationId xmlns:p14="http://schemas.microsoft.com/office/powerpoint/2010/main" val="826868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FEFC0B-DF28-A64D-BA22-D336268CD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So I decided to give research/clinical one more 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A2612A-5D10-584F-8032-5643B1C17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Scripps created the “Translational Research Fellow” position to interface the GCRC and the Research Institute</a:t>
            </a:r>
          </a:p>
          <a:p>
            <a:r>
              <a:rPr lang="en-US" dirty="0"/>
              <a:t>In addition, I worked with WHO (in China), Doctors without Borders </a:t>
            </a:r>
            <a:r>
              <a:rPr lang="en-US"/>
              <a:t>(SARS </a:t>
            </a:r>
            <a:r>
              <a:rPr lang="en-US" dirty="0"/>
              <a:t>in Singapore and 5N5 in Refugee Camps in Jordan), </a:t>
            </a:r>
          </a:p>
          <a:p>
            <a:r>
              <a:rPr lang="en-US" dirty="0"/>
              <a:t>With recombinant phage method, we made vaccines to Ebola from SLE spleens) with Dennis Burton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991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0B3661-B073-A443-8711-01CD86E11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on preserving endangered herbs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03D75D-D07B-9642-B385-A2FC4A223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About 10 years ago—we began working on a DNA bank in India with the Gates Foundation</a:t>
            </a:r>
          </a:p>
          <a:p>
            <a:r>
              <a:rPr lang="en-US" dirty="0"/>
              <a:t>But the herbs we needed were in Tibet at base of </a:t>
            </a:r>
            <a:r>
              <a:rPr lang="en-US" dirty="0" err="1"/>
              <a:t>Himalyas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051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xmlns="" id="{65E897F0-3FC3-AE40-80BB-F7CCE81D662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04966"/>
            <a:ext cx="10515600" cy="5704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en-US" sz="2800"/>
              <a:t>Screen for new drugs from herbal sources with </a:t>
            </a:r>
            <a:r>
              <a:rPr lang="en-US" altLang="en-US" sz="2800" err="1"/>
              <a:t>Nicholau</a:t>
            </a:r>
            <a:r>
              <a:rPr lang="en-US" altLang="en-US" sz="2800"/>
              <a:t> and Sharpless labs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xmlns="" id="{126106B1-D2AB-9041-AE25-B1A1062C3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620431" y="759618"/>
            <a:ext cx="3580969" cy="2747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>
            <a:extLst>
              <a:ext uri="{FF2B5EF4-FFF2-40B4-BE49-F238E27FC236}">
                <a16:creationId xmlns:a16="http://schemas.microsoft.com/office/drawing/2014/main" xmlns="" id="{DF440768-62C2-8A41-BC97-559D47695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0" y="3736181"/>
            <a:ext cx="3860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>
            <a:extLst>
              <a:ext uri="{FF2B5EF4-FFF2-40B4-BE49-F238E27FC236}">
                <a16:creationId xmlns:a16="http://schemas.microsoft.com/office/drawing/2014/main" xmlns="" id="{825BDC9B-A6F7-DB4C-B207-A08FA3515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75" y="838200"/>
            <a:ext cx="635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>
            <a:extLst>
              <a:ext uri="{FF2B5EF4-FFF2-40B4-BE49-F238E27FC236}">
                <a16:creationId xmlns:a16="http://schemas.microsoft.com/office/drawing/2014/main" xmlns="" id="{DB3D7921-5AD2-1042-93B9-B571CBBA1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5081" y="3583781"/>
            <a:ext cx="4800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6">
            <a:extLst>
              <a:ext uri="{FF2B5EF4-FFF2-40B4-BE49-F238E27FC236}">
                <a16:creationId xmlns:a16="http://schemas.microsoft.com/office/drawing/2014/main" xmlns="" id="{965BDCA8-CDD7-2645-8BB7-3550379C8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914401"/>
            <a:ext cx="114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9pPr>
          </a:lstStyle>
          <a:p>
            <a:pPr eaLnBrk="1" hangingPunct="1"/>
            <a:r>
              <a:rPr lang="en-US" altLang="en-US"/>
              <a:t>A. Serotonin</a:t>
            </a:r>
          </a:p>
        </p:txBody>
      </p:sp>
      <p:sp>
        <p:nvSpPr>
          <p:cNvPr id="16392" name="TextBox 7">
            <a:extLst>
              <a:ext uri="{FF2B5EF4-FFF2-40B4-BE49-F238E27FC236}">
                <a16:creationId xmlns:a16="http://schemas.microsoft.com/office/drawing/2014/main" xmlns="" id="{CDEA6C41-44C7-B54A-8871-D93CAC3CD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181" y="914401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9pPr>
          </a:lstStyle>
          <a:p>
            <a:pPr eaLnBrk="1" hangingPunct="1"/>
            <a:r>
              <a:rPr lang="en-US" altLang="en-US"/>
              <a:t>B. Herbal analog of serotonin used in traditional medicine</a:t>
            </a:r>
          </a:p>
        </p:txBody>
      </p:sp>
      <p:sp>
        <p:nvSpPr>
          <p:cNvPr id="16393" name="TextBox 8">
            <a:extLst>
              <a:ext uri="{FF2B5EF4-FFF2-40B4-BE49-F238E27FC236}">
                <a16:creationId xmlns:a16="http://schemas.microsoft.com/office/drawing/2014/main" xmlns="" id="{EB04E102-9D40-2F4F-927D-3A17E7639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172201"/>
            <a:ext cx="228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9pPr>
          </a:lstStyle>
          <a:p>
            <a:pPr algn="ctr" eaLnBrk="1" hangingPunct="1"/>
            <a:r>
              <a:rPr lang="en-US" altLang="en-US"/>
              <a:t>Crystal model of serotonin IB binding pocket used for screening</a:t>
            </a:r>
          </a:p>
        </p:txBody>
      </p:sp>
      <p:sp>
        <p:nvSpPr>
          <p:cNvPr id="16394" name="TextBox 9">
            <a:extLst>
              <a:ext uri="{FF2B5EF4-FFF2-40B4-BE49-F238E27FC236}">
                <a16:creationId xmlns:a16="http://schemas.microsoft.com/office/drawing/2014/main" xmlns="" id="{66672317-6CB1-E048-BC82-CDAA06D1A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324601"/>
            <a:ext cx="2362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9pPr>
          </a:lstStyle>
          <a:p>
            <a:pPr eaLnBrk="1" hangingPunct="1"/>
            <a:r>
              <a:rPr lang="en-US" altLang="en-US"/>
              <a:t>Robotic throughput screening</a:t>
            </a:r>
          </a:p>
        </p:txBody>
      </p:sp>
      <p:sp>
        <p:nvSpPr>
          <p:cNvPr id="16395" name="TextBox 10">
            <a:extLst>
              <a:ext uri="{FF2B5EF4-FFF2-40B4-BE49-F238E27FC236}">
                <a16:creationId xmlns:a16="http://schemas.microsoft.com/office/drawing/2014/main" xmlns="" id="{562B66D1-4B0F-6140-A165-1DB6FBA94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657601"/>
            <a:ext cx="60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9pPr>
          </a:lstStyle>
          <a:p>
            <a:pPr eaLnBrk="1" hangingPunct="1"/>
            <a:r>
              <a:rPr lang="en-US" altLang="en-US"/>
              <a:t>C.</a:t>
            </a:r>
          </a:p>
        </p:txBody>
      </p:sp>
      <p:sp>
        <p:nvSpPr>
          <p:cNvPr id="16396" name="TextBox 11">
            <a:extLst>
              <a:ext uri="{FF2B5EF4-FFF2-40B4-BE49-F238E27FC236}">
                <a16:creationId xmlns:a16="http://schemas.microsoft.com/office/drawing/2014/main" xmlns="" id="{17EB4CBF-A39D-A742-8562-4DB083E39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733801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Helvetica" pitchFamily="2" charset="0"/>
                <a:ea typeface="ヒラギノ角ゴ ProN W3" panose="020B0300000000000000" pitchFamily="34" charset="-128"/>
                <a:sym typeface="Helvetica" pitchFamily="2" charset="0"/>
              </a:defRPr>
            </a:lvl9pPr>
          </a:lstStyle>
          <a:p>
            <a:pPr eaLnBrk="1" hangingPunct="1"/>
            <a:r>
              <a:rPr lang="en-US" altLang="en-US"/>
              <a:t>D</a:t>
            </a:r>
            <a:r>
              <a:rPr lang="en-US" altLang="en-US">
                <a:solidFill>
                  <a:schemeClr val="bg1"/>
                </a:solidFill>
              </a:rPr>
              <a:t>D.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630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3F5B79-3263-3B43-A7BF-AAAA56437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2025" y="283377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/>
              <a:t>The medicinal plant genome is about 50 fold larger than human genome-and the medicinal compounds are complex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6E06CF-52E2-5B47-9C4A-96005DB48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55283"/>
            <a:ext cx="9144000" cy="1655762"/>
          </a:xfrm>
        </p:spPr>
        <p:txBody>
          <a:bodyPr>
            <a:normAutofit fontScale="85000" lnSpcReduction="20000"/>
          </a:bodyPr>
          <a:lstStyle/>
          <a:p>
            <a:r>
              <a:rPr lang="en-US" b="1"/>
              <a:t>Evolution in the fast lane</a:t>
            </a:r>
          </a:p>
          <a:p>
            <a:r>
              <a:rPr lang="en-US"/>
              <a:t>Imagine borrowing a few genes from a lion to improve your night vision, sneaking a couple from a salmon to breathe underwater, and swiping one or two more from a salamander in case you need to grow back a finger.</a:t>
            </a:r>
          </a:p>
          <a:p>
            <a:r>
              <a:rPr lang="en-US"/>
              <a:t>Yes, it sounds crazy, because animals don’t normally swap genes. But plants do, even between species as different as humans and salamanders.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1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52F561-365B-FA4A-8BF6-8F667C23D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“Medicine” Buddha uses specific plants</a:t>
            </a:r>
            <a:br>
              <a:rPr lang="en-US"/>
            </a:br>
            <a:r>
              <a:rPr lang="en-US"/>
              <a:t>Many are now going extinct due to global warming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9F9221-01A9-A54E-B00D-425ADDBF2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The Medicine Buddha</a:t>
            </a:r>
          </a:p>
        </p:txBody>
      </p:sp>
      <p:pic>
        <p:nvPicPr>
          <p:cNvPr id="4" name="Picture 3" descr="medicine buddha.tiff">
            <a:extLst>
              <a:ext uri="{FF2B5EF4-FFF2-40B4-BE49-F238E27FC236}">
                <a16:creationId xmlns:a16="http://schemas.microsoft.com/office/drawing/2014/main" xmlns="" id="{EB1235FE-F1A5-1A4B-8134-213AA4B8F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32" y="2198669"/>
            <a:ext cx="4191000" cy="400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herbal fruits and plants.tiff">
            <a:extLst>
              <a:ext uri="{FF2B5EF4-FFF2-40B4-BE49-F238E27FC236}">
                <a16:creationId xmlns:a16="http://schemas.microsoft.com/office/drawing/2014/main" xmlns="" id="{14FB79F9-77F3-D544-8E89-5088230C49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389" r="-17389"/>
          <a:stretch>
            <a:fillRect/>
          </a:stretch>
        </p:blipFill>
        <p:spPr bwMode="auto">
          <a:xfrm>
            <a:off x="4128516" y="2310747"/>
            <a:ext cx="8229600" cy="387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B3837D-0C3A-6F4E-8877-BA0138FD5123}"/>
              </a:ext>
            </a:extLst>
          </p:cNvPr>
          <p:cNvSpPr txBox="1"/>
          <p:nvPr/>
        </p:nvSpPr>
        <p:spPr>
          <a:xfrm>
            <a:off x="5157628" y="1664417"/>
            <a:ext cx="636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were some of the basic herbs that we needed to find based</a:t>
            </a:r>
          </a:p>
          <a:p>
            <a:r>
              <a:rPr lang="en-US" dirty="0"/>
              <a:t>On Ancient Manuscripts not yet destroyed by the Chinese </a:t>
            </a:r>
          </a:p>
        </p:txBody>
      </p:sp>
    </p:spTree>
    <p:extLst>
      <p:ext uri="{BB962C8B-B14F-4D97-AF65-F5344CB8AC3E}">
        <p14:creationId xmlns:p14="http://schemas.microsoft.com/office/powerpoint/2010/main" val="2864202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978</Words>
  <Application>Microsoft Macintosh PowerPoint</Application>
  <PresentationFormat>Custom</PresentationFormat>
  <Paragraphs>95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From the Weissman Lab  to Tibet</vt:lpstr>
      <vt:lpstr>Happy Birthday Irv</vt:lpstr>
      <vt:lpstr>I was in Weissman lab until 1980 </vt:lpstr>
      <vt:lpstr>But at the end of my time at Stanford in 1980, I was totally disgusted  with the politics of universities </vt:lpstr>
      <vt:lpstr>So I decided to give research/clinical one more try</vt:lpstr>
      <vt:lpstr>The work on preserving endangered herbs</vt:lpstr>
      <vt:lpstr>Screen for new drugs from herbal sources with Nicholau and Sharpless labs</vt:lpstr>
      <vt:lpstr>The medicinal plant genome is about 50 fold larger than human genome-and the medicinal compounds are complex</vt:lpstr>
      <vt:lpstr>The “Medicine” Buddha uses specific plants Many are now going extinct due to global warming</vt:lpstr>
      <vt:lpstr>Tibet is controlled by China (like it or not)</vt:lpstr>
      <vt:lpstr>Our Little Expedition to the Jade Valley</vt:lpstr>
      <vt:lpstr>Our Destination </vt:lpstr>
      <vt:lpstr>PowerPoint Presentation</vt:lpstr>
      <vt:lpstr>Typical Buddhist Monastary appears out of a mountainside and its medicinal garden</vt:lpstr>
      <vt:lpstr>A Monk would meet us at entrance and had to ask permission of Head Abbot to let us enter.   I loved the cell phones</vt:lpstr>
      <vt:lpstr>PowerPoint Presentation</vt:lpstr>
      <vt:lpstr>Back in the Villages, my job was to interview the local shaman and doctors about the diseases treated</vt:lpstr>
      <vt:lpstr>PowerPoint Presentation</vt:lpstr>
      <vt:lpstr>PowerPoint Presentation</vt:lpstr>
      <vt:lpstr>Showing us her herbs and lizards</vt:lpstr>
      <vt:lpstr>Summary: From Traditional Herbs to Throughput screening</vt:lpstr>
      <vt:lpstr>Happy Birthday--Irv</vt:lpstr>
      <vt:lpstr>PowerPoint Presentation</vt:lpstr>
      <vt:lpstr>Other projects</vt:lpstr>
      <vt:lpstr>Medications usually lack “distribution”</vt:lpstr>
      <vt:lpstr>For those who want to see a few photo’s of other places</vt:lpstr>
      <vt:lpstr>Jerusalem at height  of bombing</vt:lpstr>
      <vt:lpstr>Yellow names are Israeli and White are Palestinians (patients on ventilators were put on Medicine Service)</vt:lpstr>
      <vt:lpstr>In Southern India-using PCR to check for drug resistant TBC (at RIF locus)</vt:lpstr>
      <vt:lpstr>Typical Indian Emergency Room</vt:lpstr>
      <vt:lpstr>PowerPoint Presentation</vt:lpstr>
      <vt:lpstr>PowerPoint Presentation</vt:lpstr>
      <vt:lpstr>One of our helpers and the WHO director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the Weissman Lab  to Tibet</dc:title>
  <dc:creator>Robert Fox M.D.</dc:creator>
  <cp:lastModifiedBy>David Brown</cp:lastModifiedBy>
  <cp:revision>83</cp:revision>
  <dcterms:created xsi:type="dcterms:W3CDTF">2018-09-03T18:33:39Z</dcterms:created>
  <dcterms:modified xsi:type="dcterms:W3CDTF">2018-09-28T04:58:40Z</dcterms:modified>
</cp:coreProperties>
</file>